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7" r:id="rId3"/>
    <p:sldId id="279" r:id="rId4"/>
    <p:sldId id="263" r:id="rId5"/>
    <p:sldId id="264" r:id="rId6"/>
    <p:sldId id="265" r:id="rId7"/>
    <p:sldId id="266" r:id="rId8"/>
    <p:sldId id="267" r:id="rId9"/>
    <p:sldId id="268" r:id="rId10"/>
    <p:sldId id="269" r:id="rId11"/>
    <p:sldId id="270" r:id="rId12"/>
    <p:sldId id="283" r:id="rId13"/>
    <p:sldId id="28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0D9D0A1-1961-44BD-9B84-D603781CF41F}"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56400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0D9D0A1-1961-44BD-9B84-D603781CF41F}"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564450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0D9D0A1-1961-44BD-9B84-D603781CF41F}"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114349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0D9D0A1-1961-44BD-9B84-D603781CF41F}"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4264905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9D0A1-1961-44BD-9B84-D603781CF41F}"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73392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0D9D0A1-1961-44BD-9B84-D603781CF41F}" type="datetimeFigureOut">
              <a:rPr lang="en-AU" smtClean="0"/>
              <a:t>6/08/2018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3013839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0D9D0A1-1961-44BD-9B84-D603781CF41F}" type="datetimeFigureOut">
              <a:rPr lang="en-AU" smtClean="0"/>
              <a:t>6/08/2018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109517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0D9D0A1-1961-44BD-9B84-D603781CF41F}" type="datetimeFigureOut">
              <a:rPr lang="en-AU" smtClean="0"/>
              <a:t>6/08/2018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2010239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9D0A1-1961-44BD-9B84-D603781CF41F}" type="datetimeFigureOut">
              <a:rPr lang="en-AU" smtClean="0"/>
              <a:t>6/08/2018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206874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D9D0A1-1961-44BD-9B84-D603781CF41F}" type="datetimeFigureOut">
              <a:rPr lang="en-AU" smtClean="0"/>
              <a:t>6/08/2018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395157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D9D0A1-1961-44BD-9B84-D603781CF41F}" type="datetimeFigureOut">
              <a:rPr lang="en-AU" smtClean="0"/>
              <a:t>6/08/2018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C762D-93C2-4F05-BDC2-2117284DFAEB}" type="slidenum">
              <a:rPr lang="en-AU" smtClean="0"/>
              <a:t>‹#›</a:t>
            </a:fld>
            <a:endParaRPr lang="en-AU"/>
          </a:p>
        </p:txBody>
      </p:sp>
    </p:spTree>
    <p:extLst>
      <p:ext uri="{BB962C8B-B14F-4D97-AF65-F5344CB8AC3E}">
        <p14:creationId xmlns:p14="http://schemas.microsoft.com/office/powerpoint/2010/main" val="220940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9D0A1-1961-44BD-9B84-D603781CF41F}" type="datetimeFigureOut">
              <a:rPr lang="en-AU" smtClean="0"/>
              <a:t>6/08/2018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C762D-93C2-4F05-BDC2-2117284DFAEB}" type="slidenum">
              <a:rPr lang="en-AU" smtClean="0"/>
              <a:t>‹#›</a:t>
            </a:fld>
            <a:endParaRPr lang="en-AU"/>
          </a:p>
        </p:txBody>
      </p:sp>
    </p:spTree>
    <p:extLst>
      <p:ext uri="{BB962C8B-B14F-4D97-AF65-F5344CB8AC3E}">
        <p14:creationId xmlns:p14="http://schemas.microsoft.com/office/powerpoint/2010/main" val="558110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20.tiff"/><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732"/>
            <a:ext cx="9144000" cy="68687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thanh the 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80" y="-10732"/>
            <a:ext cx="8020050" cy="5781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9091" y="627511"/>
            <a:ext cx="8674427"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20 Thường Niên Năm B</a:t>
            </a:r>
            <a:endParaRPr lang="en-AU" sz="32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599" y="162196"/>
            <a:ext cx="8686801"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20th Sunday in Ordinary Time - Year B</a:t>
            </a:r>
          </a:p>
        </p:txBody>
      </p:sp>
      <p:sp>
        <p:nvSpPr>
          <p:cNvPr id="6" name="Rectangle 5"/>
          <p:cNvSpPr/>
          <p:nvPr/>
        </p:nvSpPr>
        <p:spPr>
          <a:xfrm>
            <a:off x="1714499" y="5714819"/>
            <a:ext cx="5715000" cy="892552"/>
          </a:xfrm>
          <a:prstGeom prst="rect">
            <a:avLst/>
          </a:prstGeom>
        </p:spPr>
        <p:txBody>
          <a:bodyPr wrap="square">
            <a:spAutoFit/>
          </a:bodyPr>
          <a:lstStyle/>
          <a:p>
            <a:pPr algn="ctr"/>
            <a:r>
              <a:rPr lang="en-AU" sz="3200" dirty="0">
                <a:solidFill>
                  <a:schemeClr val="bg1"/>
                </a:solidFill>
              </a:rPr>
              <a:t>19/08/2018</a:t>
            </a:r>
          </a:p>
          <a:p>
            <a:pPr algn="ctr"/>
            <a:r>
              <a:rPr lang="en-US" sz="2000" dirty="0">
                <a:solidFill>
                  <a:schemeClr val="bg1"/>
                </a:solidFill>
              </a:rPr>
              <a:t>H</a:t>
            </a:r>
            <a:r>
              <a:rPr lang="en-AU" sz="2000" dirty="0" err="1">
                <a:solidFill>
                  <a:schemeClr val="bg1"/>
                </a:solidFill>
              </a:rPr>
              <a:t>ùng</a:t>
            </a:r>
            <a:r>
              <a:rPr lang="en-AU" sz="2000" dirty="0">
                <a:solidFill>
                  <a:schemeClr val="bg1"/>
                </a:solidFill>
              </a:rPr>
              <a:t> Ph</a:t>
            </a:r>
            <a:r>
              <a:rPr lang="vi-VN" sz="2000" dirty="0">
                <a:solidFill>
                  <a:schemeClr val="bg1"/>
                </a:solidFill>
              </a:rPr>
              <a:t>ư</a:t>
            </a:r>
            <a:r>
              <a:rPr lang="en-US" sz="2000" dirty="0" err="1">
                <a:solidFill>
                  <a:schemeClr val="bg1"/>
                </a:solidFill>
              </a:rPr>
              <a:t>ơng</a:t>
            </a:r>
            <a:r>
              <a:rPr lang="en-US" sz="2000" dirty="0">
                <a:solidFill>
                  <a:schemeClr val="bg1"/>
                </a:solidFill>
              </a:rPr>
              <a:t> &amp; Thanh </a:t>
            </a:r>
            <a:r>
              <a:rPr lang="en-US" sz="2000" dirty="0" err="1">
                <a:solidFill>
                  <a:schemeClr val="bg1"/>
                </a:solidFill>
              </a:rPr>
              <a:t>Quảng</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endParaRPr lang="en-AU" sz="2000" dirty="0"/>
          </a:p>
        </p:txBody>
      </p:sp>
    </p:spTree>
    <p:extLst>
      <p:ext uri="{BB962C8B-B14F-4D97-AF65-F5344CB8AC3E}">
        <p14:creationId xmlns:p14="http://schemas.microsoft.com/office/powerpoint/2010/main" val="1347473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8910" y="3962400"/>
            <a:ext cx="6005090" cy="2554545"/>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Như Chúa Cha là Đấng hằng sống đã sai tôi, và tôi sống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nhờ Chúa Cha thế nào,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thì kẻ ăn tôi, cũng sẽ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nhờ tôi mà được sống như vậy.</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18346" y="457200"/>
            <a:ext cx="2396254" cy="5509200"/>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As I, who am sent by the living Father,  myself draw life from the Father,  so whoever eats me will draw life from me. </a:t>
            </a: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577677" y="25758"/>
            <a:ext cx="6566324" cy="370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637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286554"/>
            <a:ext cx="8856984" cy="1569660"/>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Đây là bánh từ trời xuống, không phải như bánh tổ tiên các ông đã ăn, và họ đã chết.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Ai ăn bánh này, sẽ được sống muôn đời.</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36004" y="116632"/>
            <a:ext cx="9000492" cy="2062103"/>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This is the bread come down from heaven;  </a:t>
            </a:r>
          </a:p>
          <a:p>
            <a:pPr algn="ctr"/>
            <a:r>
              <a:rPr lang="en-AU" sz="3200" dirty="0">
                <a:solidFill>
                  <a:srgbClr val="FFFF00"/>
                </a:solidFill>
                <a:latin typeface="Tahoma" pitchFamily="34" charset="0"/>
                <a:ea typeface="Tahoma" pitchFamily="34" charset="0"/>
                <a:cs typeface="Tahoma" pitchFamily="34" charset="0"/>
              </a:rPr>
              <a:t>not like the bread our ancestors ate:  </a:t>
            </a:r>
          </a:p>
          <a:p>
            <a:pPr algn="ctr"/>
            <a:r>
              <a:rPr lang="en-AU" sz="3200" dirty="0">
                <a:solidFill>
                  <a:srgbClr val="FFFF00"/>
                </a:solidFill>
                <a:latin typeface="Tahoma" pitchFamily="34" charset="0"/>
                <a:ea typeface="Tahoma" pitchFamily="34" charset="0"/>
                <a:cs typeface="Tahoma" pitchFamily="34" charset="0"/>
              </a:rPr>
              <a:t>they are dead,  but anyone who eats this bread will live for ever.’… </a:t>
            </a:r>
          </a:p>
        </p:txBody>
      </p:sp>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826704" y="2162028"/>
            <a:ext cx="5562600" cy="314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865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13"/>
            <a:ext cx="9155012" cy="68588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4768" y="512857"/>
            <a:ext cx="8820959"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20 Thường Niên Năm B</a:t>
            </a:r>
            <a:endParaRPr lang="en-AU" sz="32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9641" y="34344"/>
            <a:ext cx="8686801"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20th Sunday in Ordinary Time - Year B</a:t>
            </a:r>
          </a:p>
        </p:txBody>
      </p:sp>
      <p:pic>
        <p:nvPicPr>
          <p:cNvPr id="8" name="Picture 4" descr="Image result for cross gree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14240" y="973249"/>
            <a:ext cx="2572966" cy="25729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OSEPH HUNG\Pictures\Pictures\tai lieu tu Hp 07-10-17\Pictures\hinh cut\banh thanh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775" y="3781746"/>
            <a:ext cx="6163667" cy="30663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Hung Thanh Doan\Pictures\Pictures\tai lieu tu Hp 07-10-17\Pictures\hinh cut\chen thanh 2.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2876510"/>
            <a:ext cx="2209800" cy="398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84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reen bright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thanh the 5.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05618"/>
            <a:ext cx="6519280" cy="4899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599" y="162196"/>
            <a:ext cx="8686801"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20th Sunday in Ordinary Time - Year B</a:t>
            </a:r>
          </a:p>
        </p:txBody>
      </p:sp>
      <p:sp>
        <p:nvSpPr>
          <p:cNvPr id="5" name="Rectangle 4"/>
          <p:cNvSpPr/>
          <p:nvPr/>
        </p:nvSpPr>
        <p:spPr>
          <a:xfrm>
            <a:off x="228599" y="614424"/>
            <a:ext cx="8903027"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20 Thường Niên Năm B</a:t>
            </a:r>
            <a:endParaRPr lang="en-AU" sz="32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C:\Users\Hung Doan\Pictures\hinh cut\cha nahn\thanh gia 2.tif"/>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35439" y="2141041"/>
            <a:ext cx="1063791" cy="221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818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1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thanh the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41" y="1354659"/>
            <a:ext cx="8686801" cy="5497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9641" y="34344"/>
            <a:ext cx="8686801"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20th Sunday in Ordinary Time - Year B</a:t>
            </a:r>
          </a:p>
        </p:txBody>
      </p:sp>
      <p:sp>
        <p:nvSpPr>
          <p:cNvPr id="5" name="Rectangle 4"/>
          <p:cNvSpPr/>
          <p:nvPr/>
        </p:nvSpPr>
        <p:spPr>
          <a:xfrm>
            <a:off x="323799" y="653494"/>
            <a:ext cx="8686801" cy="584775"/>
          </a:xfrm>
          <a:prstGeom prst="rect">
            <a:avLst/>
          </a:prstGeom>
        </p:spPr>
        <p:txBody>
          <a:bodyPr wrap="square">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Chúa Nhật 20 Thường Niên Năm B</a:t>
            </a:r>
            <a:endParaRPr lang="en-AU" sz="3200" dirty="0">
              <a:solidFill>
                <a:schemeClr val="bg1"/>
              </a:solidFill>
              <a:latin typeface="Times New Roman" panose="02020603050405020304" pitchFamily="18" charset="0"/>
              <a:cs typeface="Times New Roman" panose="02020603050405020304" pitchFamily="18" charset="0"/>
            </a:endParaRPr>
          </a:p>
        </p:txBody>
      </p:sp>
      <p:pic>
        <p:nvPicPr>
          <p:cNvPr id="6" name="Picture 3" descr="C:\Users\Hung Thanh Doan\Pictures\Pictures\tai lieu tu Hp 07-10-17\Pictures\hinh cut\chen thanh 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7266" y="4922437"/>
            <a:ext cx="1074273" cy="193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ung Thanh Doan\Pictures\Pictures\tai lieu tu Hp 07-10-17\Pictures\hinh cut\New Folder (2)\thanh gia xanh.t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1000" y="1573999"/>
            <a:ext cx="1265966" cy="183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088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reen bright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94"/>
            <a:ext cx="9144000" cy="6862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Joseph Hung\Pictures\tai lieu tu Hp 07-10-17\Pictures\hinh cut\New Folder (2)\chinh nho nguoi voi nguoi.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46343"/>
            <a:ext cx="4148137" cy="6211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ung Thanh Doan\Pictures\Pictures\tai lieu tu Hp 07-10-17\Pictures\hinh cut\bible john.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8684" y="381000"/>
            <a:ext cx="2743200" cy="18852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5145653" y="646343"/>
            <a:ext cx="34246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FF00"/>
                </a:solidFill>
                <a:latin typeface="Times New Roman" panose="02020603050405020304" pitchFamily="18" charset="0"/>
                <a:cs typeface="Times New Roman" panose="02020603050405020304" pitchFamily="18" charset="0"/>
              </a:rPr>
              <a:t>Gospel</a:t>
            </a:r>
          </a:p>
          <a:p>
            <a:pPr algn="ctr"/>
            <a:r>
              <a:rPr lang="en-AU" sz="3200" b="1" dirty="0">
                <a:solidFill>
                  <a:srgbClr val="FFFF00"/>
                </a:solidFill>
                <a:latin typeface="Times New Roman" panose="02020603050405020304" pitchFamily="18" charset="0"/>
                <a:cs typeface="Times New Roman" panose="02020603050405020304" pitchFamily="18" charset="0"/>
              </a:rPr>
              <a:t>John</a:t>
            </a:r>
          </a:p>
          <a:p>
            <a:pPr algn="ctr"/>
            <a:r>
              <a:rPr lang="en-AU" sz="3200" b="1" dirty="0">
                <a:solidFill>
                  <a:srgbClr val="FFFF00"/>
                </a:solidFill>
                <a:latin typeface="Times New Roman" panose="02020603050405020304" pitchFamily="18" charset="0"/>
                <a:cs typeface="Times New Roman" panose="02020603050405020304" pitchFamily="18" charset="0"/>
              </a:rPr>
              <a:t>6:51-58</a:t>
            </a:r>
          </a:p>
          <a:p>
            <a:pPr algn="ctr"/>
            <a:r>
              <a:rPr lang="en-AU" sz="3200" b="1" dirty="0" err="1">
                <a:solidFill>
                  <a:srgbClr val="FF0000"/>
                </a:solidFill>
                <a:latin typeface="Times New Roman" panose="02020603050405020304" pitchFamily="18" charset="0"/>
                <a:cs typeface="Times New Roman" panose="02020603050405020304" pitchFamily="18" charset="0"/>
              </a:rPr>
              <a:t>Phúc</a:t>
            </a:r>
            <a:r>
              <a:rPr lang="en-AU" sz="3200" b="1" dirty="0">
                <a:solidFill>
                  <a:srgbClr val="FF0000"/>
                </a:solidFill>
                <a:latin typeface="Times New Roman" panose="02020603050405020304" pitchFamily="18" charset="0"/>
                <a:cs typeface="Times New Roman" panose="02020603050405020304" pitchFamily="18" charset="0"/>
              </a:rPr>
              <a:t> </a:t>
            </a:r>
            <a:r>
              <a:rPr lang="en-AU" sz="3200" b="1" dirty="0" err="1">
                <a:solidFill>
                  <a:srgbClr val="FF0000"/>
                </a:solidFill>
                <a:latin typeface="Times New Roman" panose="02020603050405020304" pitchFamily="18" charset="0"/>
                <a:cs typeface="Times New Roman" panose="02020603050405020304" pitchFamily="18" charset="0"/>
              </a:rPr>
              <a:t>Âm</a:t>
            </a:r>
            <a:r>
              <a:rPr lang="en-AU" sz="3200" b="1" dirty="0">
                <a:solidFill>
                  <a:srgbClr val="FF0000"/>
                </a:solidFill>
                <a:latin typeface="Times New Roman" panose="02020603050405020304" pitchFamily="18" charset="0"/>
                <a:cs typeface="Times New Roman" panose="02020603050405020304" pitchFamily="18" charset="0"/>
              </a:rPr>
              <a:t> </a:t>
            </a:r>
            <a:r>
              <a:rPr lang="en-AU" sz="3200" b="1" dirty="0" err="1">
                <a:solidFill>
                  <a:srgbClr val="FF0000"/>
                </a:solidFill>
                <a:latin typeface="Times New Roman" panose="02020603050405020304" pitchFamily="18" charset="0"/>
                <a:cs typeface="Times New Roman" panose="02020603050405020304" pitchFamily="18" charset="0"/>
              </a:rPr>
              <a:t>theo</a:t>
            </a:r>
            <a:r>
              <a:rPr lang="en-AU" sz="3200" b="1" dirty="0">
                <a:solidFill>
                  <a:srgbClr val="FF0000"/>
                </a:solidFill>
                <a:latin typeface="Times New Roman" panose="02020603050405020304" pitchFamily="18" charset="0"/>
                <a:cs typeface="Times New Roman" panose="02020603050405020304" pitchFamily="18" charset="0"/>
              </a:rPr>
              <a:t> </a:t>
            </a:r>
          </a:p>
          <a:p>
            <a:pPr algn="ctr"/>
            <a:r>
              <a:rPr lang="en-AU" sz="3200" b="1" dirty="0" err="1">
                <a:solidFill>
                  <a:srgbClr val="FF0000"/>
                </a:solidFill>
                <a:latin typeface="Times New Roman" panose="02020603050405020304" pitchFamily="18" charset="0"/>
                <a:cs typeface="Times New Roman" panose="02020603050405020304" pitchFamily="18" charset="0"/>
              </a:rPr>
              <a:t>Thánh</a:t>
            </a:r>
            <a:r>
              <a:rPr lang="en-AU" sz="3200" b="1" dirty="0">
                <a:solidFill>
                  <a:srgbClr val="FF0000"/>
                </a:solidFill>
                <a:latin typeface="Times New Roman" panose="02020603050405020304" pitchFamily="18" charset="0"/>
                <a:cs typeface="Times New Roman" panose="02020603050405020304" pitchFamily="18" charset="0"/>
              </a:rPr>
              <a:t> </a:t>
            </a:r>
            <a:r>
              <a:rPr lang="en-AU" sz="3200" b="1" dirty="0" err="1">
                <a:solidFill>
                  <a:srgbClr val="FF0000"/>
                </a:solidFill>
                <a:latin typeface="Times New Roman" panose="02020603050405020304" pitchFamily="18" charset="0"/>
                <a:cs typeface="Times New Roman" panose="02020603050405020304" pitchFamily="18" charset="0"/>
              </a:rPr>
              <a:t>Gio</a:t>
            </a:r>
            <a:r>
              <a:rPr lang="en-AU" sz="3200" b="1" dirty="0">
                <a:solidFill>
                  <a:srgbClr val="FF0000"/>
                </a:solidFill>
                <a:latin typeface="Times New Roman" panose="02020603050405020304" pitchFamily="18" charset="0"/>
                <a:cs typeface="Times New Roman" panose="02020603050405020304" pitchFamily="18" charset="0"/>
              </a:rPr>
              <a:t>-an</a:t>
            </a:r>
          </a:p>
          <a:p>
            <a:pPr algn="ctr"/>
            <a:r>
              <a:rPr lang="en-AU" sz="3200" b="1" dirty="0">
                <a:solidFill>
                  <a:srgbClr val="FF0000"/>
                </a:solidFill>
                <a:latin typeface="Times New Roman" panose="02020603050405020304" pitchFamily="18" charset="0"/>
                <a:cs typeface="Times New Roman" panose="02020603050405020304" pitchFamily="18" charset="0"/>
              </a:rPr>
              <a:t>6:51-58</a:t>
            </a:r>
          </a:p>
        </p:txBody>
      </p:sp>
    </p:spTree>
    <p:extLst>
      <p:ext uri="{BB962C8B-B14F-4D97-AF65-F5344CB8AC3E}">
        <p14:creationId xmlns:p14="http://schemas.microsoft.com/office/powerpoint/2010/main" val="1811278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93" y="150523"/>
            <a:ext cx="3176835" cy="6494085"/>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Jesus said to the crowd: ‘I am the living bread which has come down from heaven. Anyone who eats this bread will live for ever; and the bread that I shall give is my flesh, for the life of the world.’ </a:t>
            </a:r>
          </a:p>
        </p:txBody>
      </p:sp>
      <p:sp>
        <p:nvSpPr>
          <p:cNvPr id="3" name="Rectangle 2"/>
          <p:cNvSpPr/>
          <p:nvPr/>
        </p:nvSpPr>
        <p:spPr>
          <a:xfrm>
            <a:off x="3435531" y="3163961"/>
            <a:ext cx="5715000" cy="3539430"/>
          </a:xfrm>
          <a:prstGeom prst="rect">
            <a:avLst/>
          </a:prstGeom>
        </p:spPr>
        <p:txBody>
          <a:bodyPr wrap="square">
            <a:spAutoFit/>
          </a:bodyPr>
          <a:lstStyle/>
          <a:p>
            <a:pPr algn="ctr"/>
            <a:r>
              <a:rPr lang="en-AU" sz="3200" dirty="0" err="1">
                <a:solidFill>
                  <a:schemeClr val="bg1"/>
                </a:solidFill>
                <a:latin typeface="Tahoma" pitchFamily="34" charset="0"/>
                <a:ea typeface="Tahoma" pitchFamily="34" charset="0"/>
                <a:cs typeface="Tahoma" pitchFamily="34" charset="0"/>
              </a:rPr>
              <a:t>Khi</a:t>
            </a:r>
            <a:r>
              <a:rPr lang="en-AU" sz="3200" dirty="0">
                <a:solidFill>
                  <a:schemeClr val="bg1"/>
                </a:solidFill>
                <a:latin typeface="Tahoma" pitchFamily="34" charset="0"/>
                <a:ea typeface="Tahoma" pitchFamily="34" charset="0"/>
                <a:cs typeface="Tahoma" pitchFamily="34" charset="0"/>
              </a:rPr>
              <a:t> </a:t>
            </a:r>
            <a:r>
              <a:rPr lang="en-AU" sz="3200" dirty="0" err="1">
                <a:solidFill>
                  <a:schemeClr val="bg1"/>
                </a:solidFill>
                <a:latin typeface="Tahoma" pitchFamily="34" charset="0"/>
                <a:ea typeface="Tahoma" pitchFamily="34" charset="0"/>
                <a:cs typeface="Tahoma" pitchFamily="34" charset="0"/>
              </a:rPr>
              <a:t>ấy</a:t>
            </a:r>
            <a:r>
              <a:rPr lang="en-AU" sz="3200" dirty="0">
                <a:solidFill>
                  <a:schemeClr val="bg1"/>
                </a:solidFill>
                <a:latin typeface="Tahoma" pitchFamily="34" charset="0"/>
                <a:ea typeface="Tahoma" pitchFamily="34" charset="0"/>
                <a:cs typeface="Tahoma" pitchFamily="34" charset="0"/>
              </a:rPr>
              <a:t>, </a:t>
            </a:r>
            <a:r>
              <a:rPr lang="en-AU" sz="3200" dirty="0" err="1">
                <a:solidFill>
                  <a:schemeClr val="bg1"/>
                </a:solidFill>
                <a:latin typeface="Tahoma" pitchFamily="34" charset="0"/>
                <a:ea typeface="Tahoma" pitchFamily="34" charset="0"/>
                <a:cs typeface="Tahoma" pitchFamily="34" charset="0"/>
              </a:rPr>
              <a:t>Đức</a:t>
            </a:r>
            <a:r>
              <a:rPr lang="en-AU" sz="3200" dirty="0">
                <a:solidFill>
                  <a:schemeClr val="bg1"/>
                </a:solidFill>
                <a:latin typeface="Tahoma" pitchFamily="34" charset="0"/>
                <a:ea typeface="Tahoma" pitchFamily="34" charset="0"/>
                <a:cs typeface="Tahoma" pitchFamily="34" charset="0"/>
              </a:rPr>
              <a:t> </a:t>
            </a:r>
            <a:r>
              <a:rPr lang="en-AU" sz="3200" dirty="0" err="1">
                <a:solidFill>
                  <a:schemeClr val="bg1"/>
                </a:solidFill>
                <a:latin typeface="Tahoma" pitchFamily="34" charset="0"/>
                <a:ea typeface="Tahoma" pitchFamily="34" charset="0"/>
                <a:cs typeface="Tahoma" pitchFamily="34" charset="0"/>
              </a:rPr>
              <a:t>Giêsu</a:t>
            </a:r>
            <a:r>
              <a:rPr lang="en-AU" sz="3200" dirty="0">
                <a:solidFill>
                  <a:schemeClr val="bg1"/>
                </a:solidFill>
                <a:latin typeface="Tahoma" pitchFamily="34" charset="0"/>
                <a:ea typeface="Tahoma" pitchFamily="34" charset="0"/>
                <a:cs typeface="Tahoma" pitchFamily="34" charset="0"/>
              </a:rPr>
              <a:t> </a:t>
            </a:r>
            <a:r>
              <a:rPr lang="en-AU" sz="3200" dirty="0" err="1">
                <a:solidFill>
                  <a:schemeClr val="bg1"/>
                </a:solidFill>
                <a:latin typeface="Tahoma" pitchFamily="34" charset="0"/>
                <a:ea typeface="Tahoma" pitchFamily="34" charset="0"/>
                <a:cs typeface="Tahoma" pitchFamily="34" charset="0"/>
              </a:rPr>
              <a:t>nói</a:t>
            </a:r>
            <a:r>
              <a:rPr lang="en-AU" sz="3200" dirty="0">
                <a:solidFill>
                  <a:schemeClr val="bg1"/>
                </a:solidFill>
                <a:latin typeface="Tahoma" pitchFamily="34" charset="0"/>
                <a:ea typeface="Tahoma" pitchFamily="34" charset="0"/>
                <a:cs typeface="Tahoma" pitchFamily="34" charset="0"/>
              </a:rPr>
              <a:t> </a:t>
            </a:r>
            <a:r>
              <a:rPr lang="en-AU" sz="3200" dirty="0" err="1">
                <a:solidFill>
                  <a:schemeClr val="bg1"/>
                </a:solidFill>
                <a:latin typeface="Tahoma" pitchFamily="34" charset="0"/>
                <a:ea typeface="Tahoma" pitchFamily="34" charset="0"/>
                <a:cs typeface="Tahoma" pitchFamily="34" charset="0"/>
              </a:rPr>
              <a:t>với</a:t>
            </a:r>
            <a:r>
              <a:rPr lang="en-AU" sz="3200" dirty="0">
                <a:solidFill>
                  <a:schemeClr val="bg1"/>
                </a:solidFill>
                <a:latin typeface="Tahoma" pitchFamily="34" charset="0"/>
                <a:ea typeface="Tahoma" pitchFamily="34" charset="0"/>
                <a:cs typeface="Tahoma" pitchFamily="34" charset="0"/>
              </a:rPr>
              <a:t> ng</a:t>
            </a:r>
            <a:r>
              <a:rPr lang="vi-VN" sz="3200" dirty="0">
                <a:solidFill>
                  <a:schemeClr val="bg1"/>
                </a:solidFill>
                <a:latin typeface="Tahoma" pitchFamily="34" charset="0"/>
                <a:ea typeface="Tahoma" pitchFamily="34" charset="0"/>
                <a:cs typeface="Tahoma" pitchFamily="34" charset="0"/>
              </a:rPr>
              <a:t>ườ</a:t>
            </a:r>
            <a:r>
              <a:rPr lang="en-AU" sz="3200" dirty="0" err="1">
                <a:solidFill>
                  <a:schemeClr val="bg1"/>
                </a:solidFill>
                <a:latin typeface="Tahoma" pitchFamily="34" charset="0"/>
                <a:ea typeface="Tahoma" pitchFamily="34" charset="0"/>
                <a:cs typeface="Tahoma" pitchFamily="34" charset="0"/>
              </a:rPr>
              <a:t>i</a:t>
            </a:r>
            <a:r>
              <a:rPr lang="en-AU" sz="3200" dirty="0">
                <a:solidFill>
                  <a:schemeClr val="bg1"/>
                </a:solidFill>
                <a:latin typeface="Tahoma" pitchFamily="34" charset="0"/>
                <a:ea typeface="Tahoma" pitchFamily="34" charset="0"/>
                <a:cs typeface="Tahoma" pitchFamily="34" charset="0"/>
              </a:rPr>
              <a:t> Do </a:t>
            </a:r>
            <a:r>
              <a:rPr lang="en-AU" sz="3200" dirty="0" err="1">
                <a:solidFill>
                  <a:schemeClr val="bg1"/>
                </a:solidFill>
                <a:latin typeface="Tahoma" pitchFamily="34" charset="0"/>
                <a:ea typeface="Tahoma" pitchFamily="34" charset="0"/>
                <a:cs typeface="Tahoma" pitchFamily="34" charset="0"/>
              </a:rPr>
              <a:t>Thái</a:t>
            </a:r>
            <a:r>
              <a:rPr lang="en-AU" sz="3200" dirty="0">
                <a:solidFill>
                  <a:schemeClr val="bg1"/>
                </a:solidFill>
                <a:latin typeface="Tahoma" pitchFamily="34" charset="0"/>
                <a:ea typeface="Tahoma" pitchFamily="34" charset="0"/>
                <a:cs typeface="Tahoma" pitchFamily="34" charset="0"/>
              </a:rPr>
              <a:t> </a:t>
            </a:r>
            <a:r>
              <a:rPr lang="en-AU" sz="3200" dirty="0" err="1">
                <a:solidFill>
                  <a:schemeClr val="bg1"/>
                </a:solidFill>
                <a:latin typeface="Tahoma" pitchFamily="34" charset="0"/>
                <a:ea typeface="Tahoma" pitchFamily="34" charset="0"/>
                <a:cs typeface="Tahoma" pitchFamily="34" charset="0"/>
              </a:rPr>
              <a:t>rằng</a:t>
            </a:r>
            <a:r>
              <a:rPr lang="en-AU" sz="3200" dirty="0">
                <a:solidFill>
                  <a:schemeClr val="bg1"/>
                </a:solidFill>
                <a:latin typeface="Tahoma" pitchFamily="34" charset="0"/>
                <a:ea typeface="Tahoma" pitchFamily="34" charset="0"/>
                <a:cs typeface="Tahoma" pitchFamily="34" charset="0"/>
              </a:rPr>
              <a:t>: </a:t>
            </a:r>
            <a:r>
              <a:rPr lang="vi-VN" sz="3200" dirty="0">
                <a:solidFill>
                  <a:schemeClr val="bg1"/>
                </a:solidFill>
                <a:latin typeface="Tahoma" pitchFamily="34" charset="0"/>
                <a:ea typeface="Tahoma" pitchFamily="34" charset="0"/>
                <a:cs typeface="Tahoma" pitchFamily="34" charset="0"/>
              </a:rPr>
              <a:t>Tôi là bánh hằng sống từ trời xuống. Ai ăn bánh này, sẽ được sống muôn đời. Và bánh tôi sẽ ban tặng, chính là thịt tôi đây, để cho thế gian được sống."</a:t>
            </a:r>
            <a:endParaRPr lang="en-AU" sz="3200" dirty="0">
              <a:solidFill>
                <a:schemeClr val="bg1"/>
              </a:solidFill>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554585" y="-30117"/>
            <a:ext cx="5585770" cy="315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563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288340"/>
            <a:ext cx="8712968" cy="1569660"/>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Người Do-thái liền tranh luận sôi nổi với nhau. Họ nói: "Làm sao ông này có thể cho chúng ta ăn thịt ông ta được ?" </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0" y="-17776"/>
            <a:ext cx="9036496" cy="1569660"/>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Then the Jews started arguing with one another: ‘How can this man give us his flesh to eat?’ </a:t>
            </a:r>
          </a:p>
          <a:p>
            <a:pPr algn="ctr"/>
            <a:r>
              <a:rPr lang="en-AU" sz="3200" dirty="0">
                <a:solidFill>
                  <a:srgbClr val="FFFF00"/>
                </a:solidFill>
                <a:latin typeface="Tahoma" pitchFamily="34" charset="0"/>
                <a:ea typeface="Tahoma" pitchFamily="34" charset="0"/>
                <a:cs typeface="Tahoma" pitchFamily="34" charset="0"/>
              </a:rPr>
              <a:t>they said.</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70147" y="1600200"/>
            <a:ext cx="6283376" cy="354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32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8" y="5196555"/>
            <a:ext cx="9145016" cy="1569660"/>
          </a:xfrm>
          <a:prstGeom prst="rect">
            <a:avLst/>
          </a:prstGeom>
        </p:spPr>
        <p:txBody>
          <a:bodyPr wrap="square">
            <a:spAutoFit/>
          </a:bodyPr>
          <a:lstStyle/>
          <a:p>
            <a:pPr algn="ctr"/>
            <a:r>
              <a:rPr lang="vi-VN" dirty="0"/>
              <a:t> </a:t>
            </a:r>
            <a:r>
              <a:rPr lang="vi-VN" sz="3200" dirty="0">
                <a:solidFill>
                  <a:schemeClr val="bg1"/>
                </a:solidFill>
                <a:latin typeface="Tahoma" pitchFamily="34" charset="0"/>
                <a:ea typeface="Tahoma" pitchFamily="34" charset="0"/>
                <a:cs typeface="Tahoma" pitchFamily="34" charset="0"/>
              </a:rPr>
              <a:t>Đức Giê-su nói với họ: "Thật, tôi bảo thật các ông: nếu các ông không ăn thịt và uống máu Con Người, các ông không có sự sống nơi mình. </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79512" y="97585"/>
            <a:ext cx="8712968" cy="1569660"/>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Jesus replied: ‘I tell you most solemnly,  if you do not eat the flesh of the Son of Man and drink his blood,  you will not have life in you. </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00200" y="1663046"/>
            <a:ext cx="6257256" cy="353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164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23" y="5105400"/>
            <a:ext cx="8941106" cy="1569660"/>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Ai ăn thịt và uống máu tôi, thì được sống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muôn đời, và tôi sẽ cho người ấy sống lại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vào ngày sau hết,</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 y="17718"/>
            <a:ext cx="9122228" cy="1569660"/>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Anyone who does eat my flesh </a:t>
            </a:r>
          </a:p>
          <a:p>
            <a:pPr algn="ctr"/>
            <a:r>
              <a:rPr lang="en-AU" sz="3200" dirty="0">
                <a:solidFill>
                  <a:srgbClr val="FFFF00"/>
                </a:solidFill>
                <a:latin typeface="Tahoma" pitchFamily="34" charset="0"/>
                <a:ea typeface="Tahoma" pitchFamily="34" charset="0"/>
                <a:cs typeface="Tahoma" pitchFamily="34" charset="0"/>
              </a:rPr>
              <a:t>and drink my blood  has eternal life,  </a:t>
            </a:r>
          </a:p>
          <a:p>
            <a:pPr algn="ctr"/>
            <a:r>
              <a:rPr lang="en-AU" sz="3200" dirty="0">
                <a:solidFill>
                  <a:srgbClr val="FFFF00"/>
                </a:solidFill>
                <a:latin typeface="Tahoma" pitchFamily="34" charset="0"/>
                <a:ea typeface="Tahoma" pitchFamily="34" charset="0"/>
                <a:cs typeface="Tahoma" pitchFamily="34" charset="0"/>
              </a:rPr>
              <a:t>and I shall raise him up on the last day. </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75015" y="1634130"/>
            <a:ext cx="6172200" cy="348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143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48" y="5792533"/>
            <a:ext cx="9144000" cy="1077218"/>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vì thịt tôi thật là của ăn,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và máu tôi thật là của uống.</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251520" y="116632"/>
            <a:ext cx="8712968" cy="1077218"/>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For my flesh is real food </a:t>
            </a:r>
          </a:p>
          <a:p>
            <a:pPr algn="ctr"/>
            <a:r>
              <a:rPr lang="en-AU" sz="3200" dirty="0">
                <a:solidFill>
                  <a:srgbClr val="FFFF00"/>
                </a:solidFill>
                <a:latin typeface="Tahoma" pitchFamily="34" charset="0"/>
                <a:ea typeface="Tahoma" pitchFamily="34" charset="0"/>
                <a:cs typeface="Tahoma" pitchFamily="34" charset="0"/>
              </a:rPr>
              <a:t>and my blood is real drink. </a:t>
            </a: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3254" y="1193850"/>
            <a:ext cx="7897491" cy="445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5148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780782"/>
            <a:ext cx="8784976" cy="1077218"/>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Ai ăn thịt và uống máu tôi, thì ở lại trong tôi,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và tôi ở lại trong người ấy. </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79512" y="116632"/>
            <a:ext cx="8784976" cy="1077218"/>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He who eats my flesh and drinks my blood  lives in me  and I live in him. </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38200" y="1315283"/>
            <a:ext cx="7692615" cy="434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6862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519</Words>
  <Application>Microsoft Office PowerPoint</Application>
  <PresentationFormat>On-screen Show (4:3)</PresentationFormat>
  <Paragraphs>46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Anthony Nguyen</cp:lastModifiedBy>
  <cp:revision>27</cp:revision>
  <dcterms:created xsi:type="dcterms:W3CDTF">2018-03-17T11:09:32Z</dcterms:created>
  <dcterms:modified xsi:type="dcterms:W3CDTF">2018-08-06T08:50:06Z</dcterms:modified>
</cp:coreProperties>
</file>